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 id="261" r:id="rId5"/>
    <p:sldId id="262" r:id="rId6"/>
    <p:sldId id="263" r:id="rId7"/>
    <p:sldId id="260" r:id="rId8"/>
    <p:sldId id="264" r:id="rId9"/>
    <p:sldId id="265"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B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3011"/>
  </p:normalViewPr>
  <p:slideViewPr>
    <p:cSldViewPr snapToGrid="0" snapToObjects="1" showGuides="1">
      <p:cViewPr varScale="1">
        <p:scale>
          <a:sx n="61" d="100"/>
          <a:sy n="61" d="100"/>
        </p:scale>
        <p:origin x="28" y="2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AU"/>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43416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02567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677146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DDAD5F70-2E02-9148-A353-F868C3A764A8}" type="datetimeFigureOut">
              <a:rPr lang="en-US" smtClean="0"/>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43747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AU"/>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DDAD5F70-2E02-9148-A353-F868C3A764A8}" type="datetimeFigureOut">
              <a:rPr lang="en-US" smtClean="0"/>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001661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DDAD5F70-2E02-9148-A353-F868C3A764A8}" type="datetimeFigureOut">
              <a:rPr lang="en-US" smtClean="0"/>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80289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AU"/>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DDAD5F70-2E02-9148-A353-F868C3A764A8}" type="datetimeFigureOut">
              <a:rPr lang="en-US" smtClean="0"/>
              <a:t>5/15/2017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556913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DDAD5F70-2E02-9148-A353-F868C3A764A8}" type="datetimeFigureOut">
              <a:rPr lang="en-US" smtClean="0"/>
              <a:t>5/15/2017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2100691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D5F70-2E02-9148-A353-F868C3A764A8}" type="datetimeFigureOut">
              <a:rPr lang="en-US" smtClean="0"/>
              <a:t>5/15/2017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69073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AU"/>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AU"/>
              <a:t>Click to edit Master text styles</a:t>
            </a:r>
          </a:p>
        </p:txBody>
      </p:sp>
      <p:sp>
        <p:nvSpPr>
          <p:cNvPr id="5" name="Date Placeholder 4"/>
          <p:cNvSpPr>
            <a:spLocks noGrp="1"/>
          </p:cNvSpPr>
          <p:nvPr>
            <p:ph type="dt" sz="half" idx="10"/>
          </p:nvPr>
        </p:nvSpPr>
        <p:spPr/>
        <p:txBody>
          <a:bodyPr/>
          <a:lstStyle/>
          <a:p>
            <a:fld id="{DDAD5F70-2E02-9148-A353-F868C3A764A8}" type="datetimeFigureOut">
              <a:rPr lang="en-US" smtClean="0"/>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638468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AU"/>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AU"/>
              <a:t>Click to edit Master text styles</a:t>
            </a:r>
          </a:p>
        </p:txBody>
      </p:sp>
      <p:sp>
        <p:nvSpPr>
          <p:cNvPr id="5" name="Date Placeholder 4"/>
          <p:cNvSpPr>
            <a:spLocks noGrp="1"/>
          </p:cNvSpPr>
          <p:nvPr>
            <p:ph type="dt" sz="half" idx="10"/>
          </p:nvPr>
        </p:nvSpPr>
        <p:spPr/>
        <p:txBody>
          <a:bodyPr/>
          <a:lstStyle/>
          <a:p>
            <a:fld id="{DDAD5F70-2E02-9148-A353-F868C3A764A8}" type="datetimeFigureOut">
              <a:rPr lang="en-US" smtClean="0"/>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1A72E-C1CB-184C-9BF1-681C798B446D}" type="slidenum">
              <a:rPr lang="en-US" smtClean="0"/>
              <a:t>‹#›</a:t>
            </a:fld>
            <a:endParaRPr lang="en-US"/>
          </a:p>
        </p:txBody>
      </p:sp>
    </p:spTree>
    <p:extLst>
      <p:ext uri="{BB962C8B-B14F-4D97-AF65-F5344CB8AC3E}">
        <p14:creationId xmlns:p14="http://schemas.microsoft.com/office/powerpoint/2010/main" val="1910014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13">
            <a:alphaModFix amt="35000"/>
            <a:extLst>
              <a:ext uri="{28A0092B-C50C-407E-A947-70E740481C1C}">
                <a14:useLocalDpi xmlns:a14="http://schemas.microsoft.com/office/drawing/2010/main" val="0"/>
              </a:ext>
            </a:extLst>
          </a:blip>
          <a:srcRect l="23665" t="19321" r="24874" b="34062"/>
          <a:stretch/>
        </p:blipFill>
        <p:spPr>
          <a:xfrm>
            <a:off x="4394651" y="0"/>
            <a:ext cx="13918297" cy="7364186"/>
          </a:xfrm>
          <a:prstGeom prst="rect">
            <a:avLst/>
          </a:prstGeom>
        </p:spPr>
      </p:pic>
      <p:sp>
        <p:nvSpPr>
          <p:cNvPr id="2" name="Title Placeholder 1"/>
          <p:cNvSpPr>
            <a:spLocks noGrp="1"/>
          </p:cNvSpPr>
          <p:nvPr>
            <p:ph type="title"/>
          </p:nvPr>
        </p:nvSpPr>
        <p:spPr>
          <a:xfrm>
            <a:off x="2170176" y="365125"/>
            <a:ext cx="9183624" cy="1325563"/>
          </a:xfrm>
          <a:prstGeom prst="rect">
            <a:avLst/>
          </a:prstGeom>
        </p:spPr>
        <p:txBody>
          <a:bodyPr vert="horz" lIns="91440" tIns="45720" rIns="91440" bIns="45720" rtlCol="0" anchor="ctr">
            <a:normAutofit/>
          </a:bodyPr>
          <a:lstStyle/>
          <a:p>
            <a:r>
              <a:rPr lang="en-AU" dirty="0"/>
              <a:t>Click to edit Master title style</a:t>
            </a:r>
            <a:endParaRPr lang="en-US" dirty="0"/>
          </a:p>
        </p:txBody>
      </p:sp>
      <p:sp>
        <p:nvSpPr>
          <p:cNvPr id="3" name="Text Placeholder 2"/>
          <p:cNvSpPr>
            <a:spLocks noGrp="1"/>
          </p:cNvSpPr>
          <p:nvPr>
            <p:ph type="body" idx="1"/>
          </p:nvPr>
        </p:nvSpPr>
        <p:spPr>
          <a:xfrm>
            <a:off x="838200" y="1825625"/>
            <a:ext cx="9187543" cy="4351338"/>
          </a:xfrm>
          <a:prstGeom prst="rect">
            <a:avLst/>
          </a:prstGeom>
        </p:spPr>
        <p:txBody>
          <a:bodyPr vert="horz" lIns="91440" tIns="45720" rIns="91440" bIns="45720" rtlCol="0">
            <a:normAutofit/>
          </a:bodyPr>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D5F70-2E02-9148-A353-F868C3A764A8}" type="datetimeFigureOut">
              <a:rPr lang="en-US" smtClean="0"/>
              <a:t>5/15/2017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1A72E-C1CB-184C-9BF1-681C798B446D}" type="slidenum">
              <a:rPr lang="en-US" smtClean="0"/>
              <a:t>‹#›</a:t>
            </a:fld>
            <a:endParaRPr lang="en-US"/>
          </a:p>
        </p:txBody>
      </p:sp>
      <p:sp>
        <p:nvSpPr>
          <p:cNvPr id="7" name="Oval 6"/>
          <p:cNvSpPr/>
          <p:nvPr userDrawn="1"/>
        </p:nvSpPr>
        <p:spPr>
          <a:xfrm>
            <a:off x="499872" y="365125"/>
            <a:ext cx="1304544" cy="1276985"/>
          </a:xfrm>
          <a:prstGeom prst="ellipse">
            <a:avLst/>
          </a:prstGeom>
          <a:solidFill>
            <a:srgbClr val="79BB31"/>
          </a:solidFill>
          <a:ln w="476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907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spc="300">
          <a:solidFill>
            <a:schemeClr val="tx1"/>
          </a:solidFill>
          <a:latin typeface="Apple Braille" charset="0"/>
          <a:ea typeface="Apple Braille" charset="0"/>
          <a:cs typeface="Apple Braille" charset="0"/>
        </a:defRPr>
      </a:lvl1pPr>
    </p:titleStyle>
    <p:bodyStyle>
      <a:lvl1pPr marL="228600" indent="-228600" algn="l" defTabSz="914400" rtl="0" eaLnBrk="1" latinLnBrk="0" hangingPunct="1">
        <a:lnSpc>
          <a:spcPct val="90000"/>
        </a:lnSpc>
        <a:spcBef>
          <a:spcPts val="1000"/>
        </a:spcBef>
        <a:buFont typeface="Arial"/>
        <a:buChar char="•"/>
        <a:defRPr sz="2800" kern="1200" spc="300">
          <a:solidFill>
            <a:schemeClr val="tx1"/>
          </a:solidFill>
          <a:latin typeface="Apple Braille" charset="0"/>
          <a:ea typeface="Apple Braille" charset="0"/>
          <a:cs typeface="Apple Braille" charset="0"/>
        </a:defRPr>
      </a:lvl1pPr>
      <a:lvl2pPr marL="685800" indent="-228600" algn="l" defTabSz="914400" rtl="0" eaLnBrk="1" latinLnBrk="0" hangingPunct="1">
        <a:lnSpc>
          <a:spcPct val="90000"/>
        </a:lnSpc>
        <a:spcBef>
          <a:spcPts val="500"/>
        </a:spcBef>
        <a:buFont typeface="Arial"/>
        <a:buChar char="•"/>
        <a:defRPr sz="2400" kern="1200" spc="300">
          <a:solidFill>
            <a:schemeClr val="tx1"/>
          </a:solidFill>
          <a:latin typeface="Apple Braille" charset="0"/>
          <a:ea typeface="Apple Braille" charset="0"/>
          <a:cs typeface="Apple Braille" charset="0"/>
        </a:defRPr>
      </a:lvl2pPr>
      <a:lvl3pPr marL="1143000" indent="-228600" algn="l" defTabSz="914400" rtl="0" eaLnBrk="1" latinLnBrk="0" hangingPunct="1">
        <a:lnSpc>
          <a:spcPct val="90000"/>
        </a:lnSpc>
        <a:spcBef>
          <a:spcPts val="500"/>
        </a:spcBef>
        <a:buFont typeface="Arial"/>
        <a:buChar char="•"/>
        <a:defRPr sz="2000" kern="1200" spc="300">
          <a:solidFill>
            <a:schemeClr val="tx1"/>
          </a:solidFill>
          <a:latin typeface="Apple Braille" charset="0"/>
          <a:ea typeface="Apple Braille" charset="0"/>
          <a:cs typeface="Apple Braille" charset="0"/>
        </a:defRPr>
      </a:lvl3pPr>
      <a:lvl4pPr marL="1600200" indent="-228600" algn="l" defTabSz="914400" rtl="0" eaLnBrk="1" latinLnBrk="0" hangingPunct="1">
        <a:lnSpc>
          <a:spcPct val="90000"/>
        </a:lnSpc>
        <a:spcBef>
          <a:spcPts val="500"/>
        </a:spcBef>
        <a:buFont typeface="Arial"/>
        <a:buChar char="•"/>
        <a:defRPr sz="1800" kern="1200" spc="300">
          <a:solidFill>
            <a:schemeClr val="tx1"/>
          </a:solidFill>
          <a:latin typeface="Apple Braille" charset="0"/>
          <a:ea typeface="Apple Braille" charset="0"/>
          <a:cs typeface="Apple Braille" charset="0"/>
        </a:defRPr>
      </a:lvl4pPr>
      <a:lvl5pPr marL="2057400" indent="-228600" algn="l" defTabSz="914400" rtl="0" eaLnBrk="1" latinLnBrk="0" hangingPunct="1">
        <a:lnSpc>
          <a:spcPct val="90000"/>
        </a:lnSpc>
        <a:spcBef>
          <a:spcPts val="500"/>
        </a:spcBef>
        <a:buFont typeface="Arial"/>
        <a:buChar char="•"/>
        <a:defRPr sz="1800" kern="1200" spc="300">
          <a:solidFill>
            <a:schemeClr val="tx1"/>
          </a:solidFill>
          <a:latin typeface="Apple Braille" charset="0"/>
          <a:ea typeface="Apple Braille" charset="0"/>
          <a:cs typeface="Apple Braill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sseKB5vqaf0" TargetMode="External"/><Relationship Id="rId2" Type="http://schemas.openxmlformats.org/officeDocument/2006/relationships/hyperlink" Target="https://www.biblegateway.com/passage/?search=Genesis+2"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Genesis+3:16-24&amp;version=NI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bSUyi4PYt7s" TargetMode="External"/><Relationship Id="rId2" Type="http://schemas.openxmlformats.org/officeDocument/2006/relationships/hyperlink" Target="https://www.youtube.com/watch?v=xQwnH8th_f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514350" y="-685800"/>
            <a:ext cx="12987338" cy="8029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l="23511" t="16334" r="23226" b="20874"/>
          <a:stretch/>
        </p:blipFill>
        <p:spPr>
          <a:xfrm>
            <a:off x="605599" y="-205076"/>
            <a:ext cx="10980802" cy="7268152"/>
          </a:xfrm>
          <a:solidFill>
            <a:schemeClr val="accent1"/>
          </a:solidFill>
        </p:spPr>
      </p:pic>
    </p:spTree>
    <p:extLst>
      <p:ext uri="{BB962C8B-B14F-4D97-AF65-F5344CB8AC3E}">
        <p14:creationId xmlns:p14="http://schemas.microsoft.com/office/powerpoint/2010/main" val="1736489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73051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 COSMIC SANCTUARY</a:t>
            </a:r>
          </a:p>
        </p:txBody>
      </p:sp>
      <p:sp>
        <p:nvSpPr>
          <p:cNvPr id="3" name="Subtitle 2"/>
          <p:cNvSpPr>
            <a:spLocks noGrp="1"/>
          </p:cNvSpPr>
          <p:nvPr>
            <p:ph type="subTitle" idx="1"/>
          </p:nvPr>
        </p:nvSpPr>
        <p:spPr/>
        <p:txBody>
          <a:bodyPr/>
          <a:lstStyle/>
          <a:p>
            <a:r>
              <a:rPr lang="en-US" dirty="0"/>
              <a:t>LESSON 1: Identity and Creation</a:t>
            </a:r>
          </a:p>
        </p:txBody>
      </p:sp>
    </p:spTree>
    <p:extLst>
      <p:ext uri="{BB962C8B-B14F-4D97-AF65-F5344CB8AC3E}">
        <p14:creationId xmlns:p14="http://schemas.microsoft.com/office/powerpoint/2010/main" val="2009424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p:txBody>
          <a:bodyPr/>
          <a:lstStyle/>
          <a:p>
            <a:r>
              <a:rPr lang="en-US" dirty="0"/>
              <a:t>Having just explored the concept of identity we are now going to look at the identity of two biblical characters and how their relationship with Creation affected how they felt about themselves.</a:t>
            </a:r>
          </a:p>
          <a:p>
            <a:pPr lvl="1"/>
            <a:r>
              <a:rPr lang="en-US" dirty="0"/>
              <a:t>Adam</a:t>
            </a:r>
          </a:p>
          <a:p>
            <a:pPr lvl="2"/>
            <a:r>
              <a:rPr lang="en-US" dirty="0"/>
              <a:t>Read Genesis 2 </a:t>
            </a:r>
            <a:r>
              <a:rPr lang="en-US" dirty="0">
                <a:hlinkClick r:id="rId2"/>
              </a:rPr>
              <a:t>here</a:t>
            </a:r>
            <a:endParaRPr lang="en-US" dirty="0"/>
          </a:p>
          <a:p>
            <a:pPr lvl="2"/>
            <a:r>
              <a:rPr lang="en-US" dirty="0"/>
              <a:t>Watch the video </a:t>
            </a:r>
            <a:r>
              <a:rPr lang="en-US" dirty="0">
                <a:hlinkClick r:id="rId3"/>
              </a:rPr>
              <a:t>here</a:t>
            </a:r>
            <a:r>
              <a:rPr lang="en-US" dirty="0"/>
              <a:t> </a:t>
            </a:r>
          </a:p>
          <a:p>
            <a:pPr lvl="2"/>
            <a:r>
              <a:rPr lang="en-US" dirty="0"/>
              <a:t>After Adam and Eve disobey God, God curses each of them. Read Genesis 3:16-24 </a:t>
            </a:r>
            <a:r>
              <a:rPr lang="en-US" dirty="0">
                <a:hlinkClick r:id="rId4"/>
              </a:rPr>
              <a:t>here</a:t>
            </a:r>
            <a:endParaRPr lang="en-US" dirty="0"/>
          </a:p>
        </p:txBody>
      </p:sp>
    </p:spTree>
    <p:extLst>
      <p:ext uri="{BB962C8B-B14F-4D97-AF65-F5344CB8AC3E}">
        <p14:creationId xmlns:p14="http://schemas.microsoft.com/office/powerpoint/2010/main" val="140028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a:xfrm>
            <a:off x="838200" y="1825624"/>
            <a:ext cx="9187543" cy="5032375"/>
          </a:xfrm>
        </p:spPr>
        <p:txBody>
          <a:bodyPr>
            <a:normAutofit/>
          </a:bodyPr>
          <a:lstStyle/>
          <a:p>
            <a:r>
              <a:rPr lang="en-US" dirty="0"/>
              <a:t>Discuss the following Questions together in class and record your responses in the workbook.</a:t>
            </a:r>
          </a:p>
          <a:p>
            <a:pPr lvl="1"/>
            <a:r>
              <a:rPr lang="en-AU" dirty="0"/>
              <a:t>Why did God create Adam and put him in the Garden of Eden?</a:t>
            </a:r>
            <a:endParaRPr lang="en-US" dirty="0"/>
          </a:p>
          <a:p>
            <a:pPr lvl="1"/>
            <a:r>
              <a:rPr lang="en-AU" dirty="0"/>
              <a:t>Why do you think it was not good for Adam to be alone?</a:t>
            </a:r>
            <a:endParaRPr lang="en-US" dirty="0"/>
          </a:p>
          <a:p>
            <a:pPr lvl="1"/>
            <a:r>
              <a:rPr lang="en-AU" dirty="0"/>
              <a:t>What two responsibilities did God give to Adam?</a:t>
            </a:r>
            <a:endParaRPr lang="en-US" dirty="0"/>
          </a:p>
          <a:p>
            <a:pPr lvl="1"/>
            <a:r>
              <a:rPr lang="en-AU" dirty="0"/>
              <a:t>How would you feel if you were given the same responsibilities?  Would you enjoy the responsibilities?</a:t>
            </a:r>
            <a:endParaRPr lang="en-US" dirty="0"/>
          </a:p>
          <a:p>
            <a:pPr lvl="1"/>
            <a:endParaRPr lang="en-US" dirty="0"/>
          </a:p>
        </p:txBody>
      </p:sp>
    </p:spTree>
    <p:extLst>
      <p:ext uri="{BB962C8B-B14F-4D97-AF65-F5344CB8AC3E}">
        <p14:creationId xmlns:p14="http://schemas.microsoft.com/office/powerpoint/2010/main" val="1981777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a:xfrm>
            <a:off x="838200" y="1825624"/>
            <a:ext cx="9187543" cy="5032375"/>
          </a:xfrm>
        </p:spPr>
        <p:txBody>
          <a:bodyPr>
            <a:normAutofit/>
          </a:bodyPr>
          <a:lstStyle/>
          <a:p>
            <a:r>
              <a:rPr lang="en-US" dirty="0"/>
              <a:t>Discuss the following Questions together in class and record your responses in the workbook.</a:t>
            </a:r>
          </a:p>
          <a:p>
            <a:pPr lvl="1"/>
            <a:r>
              <a:rPr lang="en-AU" dirty="0"/>
              <a:t>Do you think of yourself as an “Earth Being”?  What do you think that phrase means?</a:t>
            </a:r>
            <a:endParaRPr lang="en-US" dirty="0"/>
          </a:p>
          <a:p>
            <a:pPr lvl="1"/>
            <a:r>
              <a:rPr lang="en-AU" dirty="0"/>
              <a:t>Do you think that Adam had a close relationship with the creation God put him in?  What sort of connection do you have with the creation God has put you in?</a:t>
            </a:r>
            <a:endParaRPr lang="en-US" dirty="0"/>
          </a:p>
          <a:p>
            <a:pPr lvl="1"/>
            <a:r>
              <a:rPr lang="en-AU" dirty="0"/>
              <a:t>How is Adam both a created being and co-creator with God?</a:t>
            </a:r>
            <a:endParaRPr lang="en-US" dirty="0"/>
          </a:p>
          <a:p>
            <a:pPr marL="457200" lvl="1" indent="0">
              <a:buNone/>
            </a:pPr>
            <a:endParaRPr lang="en-US" dirty="0"/>
          </a:p>
        </p:txBody>
      </p:sp>
    </p:spTree>
    <p:extLst>
      <p:ext uri="{BB962C8B-B14F-4D97-AF65-F5344CB8AC3E}">
        <p14:creationId xmlns:p14="http://schemas.microsoft.com/office/powerpoint/2010/main" val="719988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a:xfrm>
            <a:off x="838200" y="1825624"/>
            <a:ext cx="9187543" cy="5032375"/>
          </a:xfrm>
        </p:spPr>
        <p:txBody>
          <a:bodyPr>
            <a:normAutofit/>
          </a:bodyPr>
          <a:lstStyle/>
          <a:p>
            <a:r>
              <a:rPr lang="en-US" dirty="0"/>
              <a:t>Discuss the following Questions together in class and record your responses in the workbook.</a:t>
            </a:r>
          </a:p>
          <a:p>
            <a:pPr lvl="1"/>
            <a:r>
              <a:rPr lang="en-AU" dirty="0"/>
              <a:t>How do you think Adam and Eve felt when they were banished from the Garden of Eden?  How do you think this affected their view of themselves?</a:t>
            </a:r>
          </a:p>
          <a:p>
            <a:pPr lvl="1"/>
            <a:r>
              <a:rPr lang="en-AU" dirty="0"/>
              <a:t>Where do you see God’s grace in Adam and Eve’s banishment?</a:t>
            </a:r>
            <a:endParaRPr lang="en-US" dirty="0"/>
          </a:p>
          <a:p>
            <a:pPr lvl="1"/>
            <a:endParaRPr lang="en-US" dirty="0"/>
          </a:p>
          <a:p>
            <a:pPr lvl="1"/>
            <a:endParaRPr lang="en-US" dirty="0"/>
          </a:p>
        </p:txBody>
      </p:sp>
    </p:spTree>
    <p:extLst>
      <p:ext uri="{BB962C8B-B14F-4D97-AF65-F5344CB8AC3E}">
        <p14:creationId xmlns:p14="http://schemas.microsoft.com/office/powerpoint/2010/main" val="88109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a:xfrm>
            <a:off x="838200" y="1825624"/>
            <a:ext cx="9187543" cy="5032375"/>
          </a:xfrm>
        </p:spPr>
        <p:txBody>
          <a:bodyPr>
            <a:normAutofit fontScale="92500" lnSpcReduction="10000"/>
          </a:bodyPr>
          <a:lstStyle/>
          <a:p>
            <a:pPr lvl="1"/>
            <a:r>
              <a:rPr lang="en-US" dirty="0"/>
              <a:t>Job(Optional)</a:t>
            </a:r>
          </a:p>
          <a:p>
            <a:pPr lvl="1"/>
            <a:r>
              <a:rPr lang="en-US" dirty="0"/>
              <a:t>Watch the video </a:t>
            </a:r>
            <a:r>
              <a:rPr lang="en-US">
                <a:hlinkClick r:id="rId2"/>
              </a:rPr>
              <a:t>here</a:t>
            </a:r>
            <a:r>
              <a:rPr lang="en-US"/>
              <a:t> or </a:t>
            </a:r>
            <a:r>
              <a:rPr lang="en-US" sz="900" dirty="0">
                <a:hlinkClick r:id="rId3"/>
              </a:rPr>
              <a:t>https://www.youtube.com/watch?v=bSUyi4PYt7s</a:t>
            </a:r>
            <a:endParaRPr lang="en-US" sz="900" dirty="0"/>
          </a:p>
          <a:p>
            <a:pPr lvl="1"/>
            <a:endParaRPr lang="en-US" dirty="0"/>
          </a:p>
          <a:p>
            <a:pPr lvl="1"/>
            <a:r>
              <a:rPr lang="en-US" dirty="0"/>
              <a:t>The Basic story of Job goes:</a:t>
            </a:r>
          </a:p>
          <a:p>
            <a:pPr lvl="2"/>
            <a:r>
              <a:rPr lang="en-US" dirty="0"/>
              <a:t>God and Satan make a bet about what Job will do if treated unfairly.</a:t>
            </a:r>
          </a:p>
          <a:p>
            <a:pPr lvl="2"/>
            <a:r>
              <a:rPr lang="en-US" dirty="0"/>
              <a:t>Satan kills off Job’s family and takes his wealth.</a:t>
            </a:r>
          </a:p>
          <a:p>
            <a:pPr lvl="2"/>
            <a:r>
              <a:rPr lang="en-US" dirty="0"/>
              <a:t>Job complains to his friends who tell him that he has done something wrong because God is a God of justice</a:t>
            </a:r>
          </a:p>
          <a:p>
            <a:pPr lvl="2"/>
            <a:r>
              <a:rPr lang="en-US" dirty="0"/>
              <a:t>Job reiterates his innocence and demands that God explain himself.</a:t>
            </a:r>
          </a:p>
          <a:p>
            <a:pPr lvl="2"/>
            <a:r>
              <a:rPr lang="en-US" dirty="0"/>
              <a:t>God shows up and tells Job about the amazing things he has created and asks Job what gives him the right to complain about God’s actions when God is so much bigger than Job</a:t>
            </a:r>
          </a:p>
          <a:p>
            <a:pPr lvl="2"/>
            <a:r>
              <a:rPr lang="en-US" dirty="0"/>
              <a:t>Job apologizes and God restores his wealth and family</a:t>
            </a:r>
          </a:p>
          <a:p>
            <a:pPr lvl="3"/>
            <a:endParaRPr lang="en-US" dirty="0"/>
          </a:p>
        </p:txBody>
      </p:sp>
    </p:spTree>
    <p:extLst>
      <p:ext uri="{BB962C8B-B14F-4D97-AF65-F5344CB8AC3E}">
        <p14:creationId xmlns:p14="http://schemas.microsoft.com/office/powerpoint/2010/main" val="64149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a:xfrm>
            <a:off x="838200" y="1825624"/>
            <a:ext cx="9187543" cy="5032375"/>
          </a:xfrm>
        </p:spPr>
        <p:txBody>
          <a:bodyPr>
            <a:normAutofit/>
          </a:bodyPr>
          <a:lstStyle/>
          <a:p>
            <a:r>
              <a:rPr lang="en-US" dirty="0"/>
              <a:t>Discuss the following Questions together in class and record your responses in the workbook.</a:t>
            </a:r>
          </a:p>
          <a:p>
            <a:pPr lvl="1"/>
            <a:r>
              <a:rPr lang="en-AU" dirty="0"/>
              <a:t>How does the story of Job make you feel?</a:t>
            </a:r>
          </a:p>
          <a:p>
            <a:pPr lvl="1"/>
            <a:r>
              <a:rPr lang="en-AU" dirty="0"/>
              <a:t>Does it seem fair that God allowed Satan to treat Job the way he does?</a:t>
            </a:r>
            <a:endParaRPr lang="en-US" dirty="0"/>
          </a:p>
          <a:p>
            <a:pPr lvl="1"/>
            <a:r>
              <a:rPr lang="en-AU" dirty="0"/>
              <a:t>Have you ever felt unfairly treated?</a:t>
            </a:r>
            <a:endParaRPr lang="en-US" dirty="0"/>
          </a:p>
          <a:p>
            <a:pPr lvl="1"/>
            <a:r>
              <a:rPr lang="en-AU" dirty="0"/>
              <a:t>What is the point of God’s response to Job?</a:t>
            </a:r>
            <a:endParaRPr lang="en-US" sz="3200" dirty="0"/>
          </a:p>
          <a:p>
            <a:pPr lvl="1"/>
            <a:r>
              <a:rPr lang="en-AU" dirty="0"/>
              <a:t>What does Job’s response (Job 42:1-3) to God tell us about how God has changed Job’s understanding of himself?</a:t>
            </a:r>
            <a:endParaRPr lang="en-US" dirty="0"/>
          </a:p>
          <a:p>
            <a:pPr lvl="1"/>
            <a:endParaRPr lang="en-US" dirty="0"/>
          </a:p>
        </p:txBody>
      </p:sp>
    </p:spTree>
    <p:extLst>
      <p:ext uri="{BB962C8B-B14F-4D97-AF65-F5344CB8AC3E}">
        <p14:creationId xmlns:p14="http://schemas.microsoft.com/office/powerpoint/2010/main" val="547815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and Creation</a:t>
            </a:r>
          </a:p>
        </p:txBody>
      </p:sp>
      <p:sp>
        <p:nvSpPr>
          <p:cNvPr id="3" name="Content Placeholder 2"/>
          <p:cNvSpPr>
            <a:spLocks noGrp="1"/>
          </p:cNvSpPr>
          <p:nvPr>
            <p:ph idx="1"/>
          </p:nvPr>
        </p:nvSpPr>
        <p:spPr>
          <a:xfrm>
            <a:off x="838200" y="1825624"/>
            <a:ext cx="9187543" cy="5032375"/>
          </a:xfrm>
        </p:spPr>
        <p:txBody>
          <a:bodyPr>
            <a:normAutofit/>
          </a:bodyPr>
          <a:lstStyle/>
          <a:p>
            <a:r>
              <a:rPr lang="en-US" dirty="0"/>
              <a:t>Discuss the following Questions together in class and record your responses in the workbook.</a:t>
            </a:r>
          </a:p>
          <a:p>
            <a:pPr lvl="1"/>
            <a:r>
              <a:rPr lang="en-AU" dirty="0"/>
              <a:t>How does that vastness and beauty of the universe make you feel?  Is it something you think about very often?</a:t>
            </a:r>
            <a:endParaRPr lang="en-US" sz="3200" dirty="0"/>
          </a:p>
          <a:p>
            <a:pPr lvl="1"/>
            <a:r>
              <a:rPr lang="en-AU" dirty="0"/>
              <a:t>How are Adam’s and Job’s identity linked to creation?</a:t>
            </a:r>
            <a:endParaRPr lang="en-US" dirty="0"/>
          </a:p>
          <a:p>
            <a:pPr lvl="1"/>
            <a:endParaRPr lang="en-US" dirty="0"/>
          </a:p>
          <a:p>
            <a:pPr lvl="1"/>
            <a:endParaRPr lang="en-US" dirty="0"/>
          </a:p>
        </p:txBody>
      </p:sp>
    </p:spTree>
    <p:extLst>
      <p:ext uri="{BB962C8B-B14F-4D97-AF65-F5344CB8AC3E}">
        <p14:creationId xmlns:p14="http://schemas.microsoft.com/office/powerpoint/2010/main" val="1078625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A172522A4AC624A93FBB21CFD62065B" ma:contentTypeVersion="0" ma:contentTypeDescription="Create a new document." ma:contentTypeScope="" ma:versionID="2855e0ad369954d09d81a10422bade50">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315584-28DD-429B-8816-C32503F3C39B}"/>
</file>

<file path=customXml/itemProps2.xml><?xml version="1.0" encoding="utf-8"?>
<ds:datastoreItem xmlns:ds="http://schemas.openxmlformats.org/officeDocument/2006/customXml" ds:itemID="{4644F0E6-49EC-4581-8070-48CD39E4323F}"/>
</file>

<file path=customXml/itemProps3.xml><?xml version="1.0" encoding="utf-8"?>
<ds:datastoreItem xmlns:ds="http://schemas.openxmlformats.org/officeDocument/2006/customXml" ds:itemID="{A828CB24-AF57-465E-A0E4-A1D43A19BDAE}"/>
</file>

<file path=docProps/app.xml><?xml version="1.0" encoding="utf-8"?>
<Properties xmlns="http://schemas.openxmlformats.org/officeDocument/2006/extended-properties" xmlns:vt="http://schemas.openxmlformats.org/officeDocument/2006/docPropsVTypes">
  <TotalTime>301</TotalTime>
  <Words>538</Words>
  <Application>Microsoft Office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Apple Braille</vt:lpstr>
      <vt:lpstr>Arial</vt:lpstr>
      <vt:lpstr>Calibri</vt:lpstr>
      <vt:lpstr>Office Theme</vt:lpstr>
      <vt:lpstr>PowerPoint Presentation</vt:lpstr>
      <vt:lpstr>A COSMIC SANCTUARY</vt:lpstr>
      <vt:lpstr>Identity and Creation</vt:lpstr>
      <vt:lpstr>Identity and Creation</vt:lpstr>
      <vt:lpstr>Identity and Creation</vt:lpstr>
      <vt:lpstr>Identity and Creation</vt:lpstr>
      <vt:lpstr>Identity and Creation</vt:lpstr>
      <vt:lpstr>Identity and Creation</vt:lpstr>
      <vt:lpstr>Identity and Creation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Yeager, Adam</dc:creator>
  <cp:lastModifiedBy>Mary</cp:lastModifiedBy>
  <cp:revision>19</cp:revision>
  <dcterms:created xsi:type="dcterms:W3CDTF">2016-02-22T03:36:04Z</dcterms:created>
  <dcterms:modified xsi:type="dcterms:W3CDTF">2017-05-15T05:51:45Z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0x010100CA172522A4AC624A93FBB21CFD62065B</vt:lpwstr>
  </property>
</Properties>
</file>